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307126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573238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390513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385971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90505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A4ED0D0-6533-4D5B-A0C7-F1EA42709218}" type="datetimeFigureOut">
              <a:rPr lang="nl-NL" smtClean="0"/>
              <a:t>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404583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A4ED0D0-6533-4D5B-A0C7-F1EA42709218}" type="datetimeFigureOut">
              <a:rPr lang="nl-NL" smtClean="0"/>
              <a:t>8-6-2015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3400184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A4ED0D0-6533-4D5B-A0C7-F1EA42709218}" type="datetimeFigureOut">
              <a:rPr lang="nl-NL" smtClean="0"/>
              <a:t>8-6-2015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255138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A4ED0D0-6533-4D5B-A0C7-F1EA42709218}" type="datetimeFigureOut">
              <a:rPr lang="nl-NL" smtClean="0"/>
              <a:t>8-6-2015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24052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4ED0D0-6533-4D5B-A0C7-F1EA42709218}" type="datetimeFigureOut">
              <a:rPr lang="nl-NL" smtClean="0"/>
              <a:t>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22513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4ED0D0-6533-4D5B-A0C7-F1EA42709218}" type="datetimeFigureOut">
              <a:rPr lang="nl-NL" smtClean="0"/>
              <a:t>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6BBD372-8BA4-4F11-9B25-5A8DA6EE50B7}" type="slidenum">
              <a:rPr lang="nl-NL" smtClean="0"/>
              <a:t>‹nr.›</a:t>
            </a:fld>
            <a:endParaRPr lang="nl-NL"/>
          </a:p>
        </p:txBody>
      </p:sp>
    </p:spTree>
    <p:extLst>
      <p:ext uri="{BB962C8B-B14F-4D97-AF65-F5344CB8AC3E}">
        <p14:creationId xmlns:p14="http://schemas.microsoft.com/office/powerpoint/2010/main" val="397767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alpha val="41000"/>
          </a:scheme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ED0D0-6533-4D5B-A0C7-F1EA42709218}" type="datetimeFigureOut">
              <a:rPr lang="nl-NL" smtClean="0"/>
              <a:t>8-6-2015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BBD372-8BA4-4F11-9B25-5A8DA6EE50B7}" type="slidenum">
              <a:rPr lang="nl-NL" smtClean="0"/>
              <a:t>‹nr.›</a:t>
            </a:fld>
            <a:endParaRPr lang="nl-NL"/>
          </a:p>
        </p:txBody>
      </p:sp>
    </p:spTree>
    <p:extLst>
      <p:ext uri="{BB962C8B-B14F-4D97-AF65-F5344CB8AC3E}">
        <p14:creationId xmlns:p14="http://schemas.microsoft.com/office/powerpoint/2010/main" val="422371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Tekstverklaring </a:t>
            </a:r>
            <a:endParaRPr lang="nl-NL" dirty="0"/>
          </a:p>
        </p:txBody>
      </p:sp>
      <p:pic>
        <p:nvPicPr>
          <p:cNvPr id="1026" name="Picture 2" descr="C:\Users\Nine\AppData\Local\Microsoft\Windows\Temporary Internet Files\Content.IE5\DV7G99FY\vraagteke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0"/>
            <a:ext cx="2376264" cy="2602267"/>
          </a:xfrm>
          <a:prstGeom prst="rect">
            <a:avLst/>
          </a:prstGeom>
          <a:noFill/>
          <a:extLst>
            <a:ext uri="{909E8E84-426E-40DD-AFC4-6F175D3DCCD1}">
              <a14:hiddenFill xmlns:a14="http://schemas.microsoft.com/office/drawing/2010/main">
                <a:solidFill>
                  <a:srgbClr val="FFFFFF"/>
                </a:solidFill>
              </a14:hiddenFill>
            </a:ext>
          </a:extLst>
        </p:spPr>
      </p:pic>
      <p:sp>
        <p:nvSpPr>
          <p:cNvPr id="3" name="Ondertitel 2"/>
          <p:cNvSpPr>
            <a:spLocks noGrp="1"/>
          </p:cNvSpPr>
          <p:nvPr>
            <p:ph type="subTitle" idx="1"/>
          </p:nvPr>
        </p:nvSpPr>
        <p:spPr/>
        <p:txBody>
          <a:bodyPr/>
          <a:lstStyle/>
          <a:p>
            <a:r>
              <a:rPr lang="nl-NL" dirty="0" smtClean="0"/>
              <a:t>Hoe doe je dat?</a:t>
            </a:r>
            <a:endParaRPr lang="nl-NL" dirty="0"/>
          </a:p>
        </p:txBody>
      </p:sp>
    </p:spTree>
    <p:extLst>
      <p:ext uri="{BB962C8B-B14F-4D97-AF65-F5344CB8AC3E}">
        <p14:creationId xmlns:p14="http://schemas.microsoft.com/office/powerpoint/2010/main" val="3830758334"/>
      </p:ext>
    </p:extLst>
  </p:cSld>
  <p:clrMapOvr>
    <a:masterClrMapping/>
  </p:clrMapOvr>
  <mc:AlternateContent xmlns:mc="http://schemas.openxmlformats.org/markup-compatibility/2006">
    <mc:Choice xmlns:p14="http://schemas.microsoft.com/office/powerpoint/2010/main" Requires="p14">
      <p:transition spd="slow" p14:dur="2000" advTm="5980"/>
    </mc:Choice>
    <mc:Fallback>
      <p:transition spd="slow" advTm="598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kernzinnen</a:t>
            </a:r>
            <a:endParaRPr lang="nl-NL" dirty="0"/>
          </a:p>
        </p:txBody>
      </p:sp>
      <p:sp>
        <p:nvSpPr>
          <p:cNvPr id="3" name="Tijdelijke aanduiding voor inhoud 2"/>
          <p:cNvSpPr>
            <a:spLocks noGrp="1"/>
          </p:cNvSpPr>
          <p:nvPr>
            <p:ph idx="1"/>
          </p:nvPr>
        </p:nvSpPr>
        <p:spPr/>
        <p:txBody>
          <a:bodyPr>
            <a:normAutofit fontScale="92500"/>
          </a:bodyPr>
          <a:lstStyle/>
          <a:p>
            <a:pPr marL="0" indent="0" algn="ctr">
              <a:buNone/>
            </a:pPr>
            <a:r>
              <a:rPr lang="nl-NL" dirty="0" smtClean="0"/>
              <a:t>Een </a:t>
            </a:r>
            <a:r>
              <a:rPr lang="nl-NL" b="1" dirty="0" smtClean="0"/>
              <a:t>kernzin</a:t>
            </a:r>
            <a:r>
              <a:rPr lang="nl-NL" dirty="0" smtClean="0"/>
              <a:t> is de belangrijkste zin van een alinea. De overige zinnen zijn bijvoorbeeld uitleg bij deze zin.</a:t>
            </a:r>
          </a:p>
          <a:p>
            <a:r>
              <a:rPr lang="nl-NL" dirty="0" smtClean="0"/>
              <a:t>Een kernzin duidt dus </a:t>
            </a:r>
            <a:r>
              <a:rPr lang="nl-NL" b="1" dirty="0" smtClean="0"/>
              <a:t>de kern </a:t>
            </a:r>
            <a:r>
              <a:rPr lang="nl-NL" dirty="0" smtClean="0"/>
              <a:t>van de alinea aan.</a:t>
            </a:r>
          </a:p>
          <a:p>
            <a:r>
              <a:rPr lang="nl-NL" dirty="0" smtClean="0"/>
              <a:t>Kernzinnen </a:t>
            </a:r>
            <a:r>
              <a:rPr lang="nl-NL" b="1" dirty="0" smtClean="0"/>
              <a:t>vinden</a:t>
            </a:r>
            <a:r>
              <a:rPr lang="nl-NL" dirty="0" smtClean="0"/>
              <a:t> we vaak in </a:t>
            </a:r>
            <a:r>
              <a:rPr lang="nl-NL" i="1" dirty="0" smtClean="0"/>
              <a:t>de eerste, de tweede</a:t>
            </a:r>
            <a:r>
              <a:rPr lang="nl-NL" dirty="0" smtClean="0"/>
              <a:t> of </a:t>
            </a:r>
            <a:r>
              <a:rPr lang="nl-NL" i="1" dirty="0" smtClean="0"/>
              <a:t>de laatste </a:t>
            </a:r>
            <a:r>
              <a:rPr lang="nl-NL" dirty="0" smtClean="0"/>
              <a:t>zin van de alinea. Het is </a:t>
            </a:r>
            <a:r>
              <a:rPr lang="nl-NL" b="1" dirty="0" smtClean="0"/>
              <a:t>ook</a:t>
            </a:r>
            <a:r>
              <a:rPr lang="nl-NL" dirty="0" smtClean="0"/>
              <a:t> mogelijk dat de kern bestaat uit </a:t>
            </a:r>
            <a:r>
              <a:rPr lang="nl-NL" i="1" dirty="0" smtClean="0"/>
              <a:t>de eerste twee zinnen</a:t>
            </a:r>
            <a:r>
              <a:rPr lang="nl-NL" dirty="0" smtClean="0"/>
              <a:t> of </a:t>
            </a:r>
            <a:r>
              <a:rPr lang="nl-NL" i="1" dirty="0" smtClean="0"/>
              <a:t>de laatste twee zinnen tezamen.</a:t>
            </a:r>
          </a:p>
          <a:p>
            <a:endParaRPr lang="nl-NL" dirty="0"/>
          </a:p>
        </p:txBody>
      </p:sp>
    </p:spTree>
    <p:custDataLst>
      <p:tags r:id="rId1"/>
    </p:custDataLst>
    <p:extLst>
      <p:ext uri="{BB962C8B-B14F-4D97-AF65-F5344CB8AC3E}">
        <p14:creationId xmlns:p14="http://schemas.microsoft.com/office/powerpoint/2010/main" val="2831331046"/>
      </p:ext>
    </p:extLst>
  </p:cSld>
  <p:clrMapOvr>
    <a:masterClrMapping/>
  </p:clrMapOvr>
  <mc:AlternateContent xmlns:mc="http://schemas.openxmlformats.org/markup-compatibility/2006">
    <mc:Choice xmlns:p14="http://schemas.microsoft.com/office/powerpoint/2010/main" Requires="p14">
      <p:transition spd="slow" p14:dur="2000" advTm="31358"/>
    </mc:Choice>
    <mc:Fallback>
      <p:transition spd="slow" advTm="313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Samenvatten </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lgn="ctr">
              <a:buNone/>
            </a:pPr>
            <a:r>
              <a:rPr lang="nl-NL" dirty="0" smtClean="0"/>
              <a:t>Het samenvatten van een tekst, om hem bijvoorbeeld beter te begrijpen, kun je doen aan de hand van de hiervoor genoemde onderdelen.</a:t>
            </a:r>
          </a:p>
          <a:p>
            <a:r>
              <a:rPr lang="nl-NL" dirty="0" smtClean="0"/>
              <a:t>De </a:t>
            </a:r>
            <a:r>
              <a:rPr lang="nl-NL" b="1" dirty="0" smtClean="0"/>
              <a:t>titel</a:t>
            </a:r>
            <a:r>
              <a:rPr lang="nl-NL" dirty="0" smtClean="0"/>
              <a:t> geeft een globale indruk van het onderwerp van de tekst;</a:t>
            </a:r>
          </a:p>
          <a:p>
            <a:r>
              <a:rPr lang="nl-NL" dirty="0" smtClean="0"/>
              <a:t>De </a:t>
            </a:r>
            <a:r>
              <a:rPr lang="nl-NL" b="1" dirty="0" smtClean="0"/>
              <a:t>inleiding</a:t>
            </a:r>
            <a:r>
              <a:rPr lang="nl-NL" dirty="0" smtClean="0"/>
              <a:t> leidt het verhaal in;</a:t>
            </a:r>
          </a:p>
          <a:p>
            <a:r>
              <a:rPr lang="nl-NL" dirty="0" smtClean="0"/>
              <a:t>Het </a:t>
            </a:r>
            <a:r>
              <a:rPr lang="nl-NL" b="1" dirty="0" smtClean="0"/>
              <a:t>middenstuk</a:t>
            </a:r>
            <a:r>
              <a:rPr lang="nl-NL" dirty="0" smtClean="0"/>
              <a:t> werkt het onderwerp uit;</a:t>
            </a:r>
          </a:p>
          <a:p>
            <a:r>
              <a:rPr lang="nl-NL" dirty="0" smtClean="0"/>
              <a:t>Het </a:t>
            </a:r>
            <a:r>
              <a:rPr lang="nl-NL" b="1" dirty="0" smtClean="0"/>
              <a:t>slot</a:t>
            </a:r>
            <a:r>
              <a:rPr lang="nl-NL" dirty="0" smtClean="0"/>
              <a:t> rond de tekst af (samenvatting/conclusie);</a:t>
            </a:r>
          </a:p>
          <a:p>
            <a:r>
              <a:rPr lang="nl-NL" dirty="0" smtClean="0"/>
              <a:t>De </a:t>
            </a:r>
            <a:r>
              <a:rPr lang="nl-NL" b="1" dirty="0" smtClean="0"/>
              <a:t>kernzinnen</a:t>
            </a:r>
            <a:r>
              <a:rPr lang="nl-NL" dirty="0" smtClean="0"/>
              <a:t> geven de belangrijkste informatie per alinea;</a:t>
            </a:r>
          </a:p>
          <a:p>
            <a:r>
              <a:rPr lang="nl-NL" dirty="0" smtClean="0"/>
              <a:t>De </a:t>
            </a:r>
            <a:r>
              <a:rPr lang="nl-NL" b="1" dirty="0" smtClean="0"/>
              <a:t>hoofdgedachte</a:t>
            </a:r>
            <a:r>
              <a:rPr lang="nl-NL" dirty="0" smtClean="0"/>
              <a:t> geeft de tekst in één zin weer.</a:t>
            </a:r>
          </a:p>
          <a:p>
            <a:endParaRPr lang="nl-NL" dirty="0"/>
          </a:p>
        </p:txBody>
      </p:sp>
    </p:spTree>
    <p:custDataLst>
      <p:tags r:id="rId1"/>
    </p:custDataLst>
    <p:extLst>
      <p:ext uri="{BB962C8B-B14F-4D97-AF65-F5344CB8AC3E}">
        <p14:creationId xmlns:p14="http://schemas.microsoft.com/office/powerpoint/2010/main" val="3485131273"/>
      </p:ext>
    </p:extLst>
  </p:cSld>
  <p:clrMapOvr>
    <a:masterClrMapping/>
  </p:clrMapOvr>
  <mc:AlternateContent xmlns:mc="http://schemas.openxmlformats.org/markup-compatibility/2006">
    <mc:Choice xmlns:p14="http://schemas.microsoft.com/office/powerpoint/2010/main" Requires="p14">
      <p:transition spd="slow" p14:dur="2000" advTm="61536"/>
    </mc:Choice>
    <mc:Fallback>
      <p:transition spd="slow" advTm="615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Uit welke onderdelen bestaat een tekst?</a:t>
            </a:r>
            <a:endParaRPr lang="nl-NL" dirty="0"/>
          </a:p>
        </p:txBody>
      </p:sp>
      <p:sp>
        <p:nvSpPr>
          <p:cNvPr id="3" name="Tijdelijke aanduiding voor inhoud 2"/>
          <p:cNvSpPr>
            <a:spLocks noGrp="1"/>
          </p:cNvSpPr>
          <p:nvPr>
            <p:ph idx="1"/>
          </p:nvPr>
        </p:nvSpPr>
        <p:spPr/>
        <p:txBody>
          <a:bodyPr/>
          <a:lstStyle/>
          <a:p>
            <a:pPr marL="0" indent="0" algn="ctr">
              <a:buNone/>
            </a:pPr>
            <a:r>
              <a:rPr lang="nl-NL" u="sng" dirty="0" smtClean="0"/>
              <a:t>Een tekst kun je indelen in:</a:t>
            </a:r>
          </a:p>
          <a:p>
            <a:r>
              <a:rPr lang="nl-NL" dirty="0" smtClean="0"/>
              <a:t>Titel;</a:t>
            </a:r>
          </a:p>
          <a:p>
            <a:r>
              <a:rPr lang="nl-NL" dirty="0" smtClean="0"/>
              <a:t>Inleiding;</a:t>
            </a:r>
          </a:p>
          <a:p>
            <a:r>
              <a:rPr lang="nl-NL" dirty="0" smtClean="0"/>
              <a:t>Middenstuk;</a:t>
            </a:r>
          </a:p>
          <a:p>
            <a:r>
              <a:rPr lang="nl-NL" dirty="0" smtClean="0"/>
              <a:t>En slot.</a:t>
            </a:r>
          </a:p>
          <a:p>
            <a:endParaRPr lang="nl-NL" dirty="0"/>
          </a:p>
        </p:txBody>
      </p:sp>
    </p:spTree>
    <p:custDataLst>
      <p:tags r:id="rId1"/>
    </p:custDataLst>
    <p:extLst>
      <p:ext uri="{BB962C8B-B14F-4D97-AF65-F5344CB8AC3E}">
        <p14:creationId xmlns:p14="http://schemas.microsoft.com/office/powerpoint/2010/main" val="3178781261"/>
      </p:ext>
    </p:extLst>
  </p:cSld>
  <p:clrMapOvr>
    <a:masterClrMapping/>
  </p:clrMapOvr>
  <mc:AlternateContent xmlns:mc="http://schemas.openxmlformats.org/markup-compatibility/2006">
    <mc:Choice xmlns:p14="http://schemas.microsoft.com/office/powerpoint/2010/main" Requires="p14">
      <p:transition spd="slow" p14:dur="2000" advTm="15880"/>
    </mc:Choice>
    <mc:Fallback>
      <p:transition spd="slow" advTm="158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 </a:t>
            </a:r>
            <a:endParaRPr lang="nl-NL" dirty="0"/>
          </a:p>
        </p:txBody>
      </p:sp>
      <p:sp>
        <p:nvSpPr>
          <p:cNvPr id="3" name="Tijdelijke aanduiding voor inhoud 2"/>
          <p:cNvSpPr>
            <a:spLocks noGrp="1"/>
          </p:cNvSpPr>
          <p:nvPr>
            <p:ph idx="1"/>
          </p:nvPr>
        </p:nvSpPr>
        <p:spPr/>
        <p:txBody>
          <a:bodyPr/>
          <a:lstStyle/>
          <a:p>
            <a:r>
              <a:rPr lang="nl-NL" dirty="0" smtClean="0"/>
              <a:t>De titel is de naam van het verhaal, deze is gerelateerd aan het onderwerp en moet uitnodigen tot lezen.</a:t>
            </a:r>
          </a:p>
          <a:p>
            <a:r>
              <a:rPr lang="nl-NL" dirty="0" smtClean="0"/>
              <a:t>Soms kun je het onderwerp van de tekst dus ook uit de titel halen.</a:t>
            </a:r>
            <a:endParaRPr lang="nl-NL" dirty="0"/>
          </a:p>
        </p:txBody>
      </p:sp>
    </p:spTree>
    <p:custDataLst>
      <p:tags r:id="rId1"/>
    </p:custDataLst>
    <p:extLst>
      <p:ext uri="{BB962C8B-B14F-4D97-AF65-F5344CB8AC3E}">
        <p14:creationId xmlns:p14="http://schemas.microsoft.com/office/powerpoint/2010/main" val="1147320879"/>
      </p:ext>
    </p:extLst>
  </p:cSld>
  <p:clrMapOvr>
    <a:masterClrMapping/>
  </p:clrMapOvr>
  <mc:AlternateContent xmlns:mc="http://schemas.openxmlformats.org/markup-compatibility/2006">
    <mc:Choice xmlns:p14="http://schemas.microsoft.com/office/powerpoint/2010/main" Requires="p14">
      <p:transition spd="slow" p14:dur="2000" advTm="15546"/>
    </mc:Choice>
    <mc:Fallback>
      <p:transition spd="slow" advTm="155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Inleiding </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lgn="ctr">
              <a:buNone/>
            </a:pPr>
            <a:r>
              <a:rPr lang="nl-NL" dirty="0" smtClean="0"/>
              <a:t>De </a:t>
            </a:r>
            <a:r>
              <a:rPr lang="nl-NL" b="1" dirty="0" smtClean="0"/>
              <a:t>inleiding</a:t>
            </a:r>
            <a:r>
              <a:rPr lang="nl-NL" dirty="0" smtClean="0"/>
              <a:t> van de tekst wordt door de schrijver gebruikt om aan te geven wat het onderwerp is waarover hij gaat schrijven. Hij probeert dat op zo’n manier te doen dat de lezer zin krijgt om de tekst te lezen.</a:t>
            </a:r>
          </a:p>
          <a:p>
            <a:pPr marL="0" indent="0" algn="ctr">
              <a:buNone/>
            </a:pPr>
            <a:endParaRPr lang="nl-NL" dirty="0" smtClean="0"/>
          </a:p>
          <a:p>
            <a:pPr marL="0" indent="0">
              <a:buNone/>
            </a:pPr>
            <a:r>
              <a:rPr lang="nl-NL" u="sng" dirty="0" smtClean="0"/>
              <a:t>De schrijver kan op de volgende manieren mensen aansporen tot lezen:</a:t>
            </a:r>
          </a:p>
          <a:p>
            <a:pPr marL="0" indent="0">
              <a:buNone/>
            </a:pPr>
            <a:endParaRPr lang="nl-NL" u="sng" dirty="0" smtClean="0"/>
          </a:p>
          <a:p>
            <a:r>
              <a:rPr lang="nl-NL" dirty="0" smtClean="0"/>
              <a:t>Hij geeft kort aan waarover de tekst zal gaan;</a:t>
            </a:r>
          </a:p>
          <a:p>
            <a:r>
              <a:rPr lang="nl-NL" dirty="0" smtClean="0"/>
              <a:t>Hij noemt een paar hoofdzaken uit de tekst;</a:t>
            </a:r>
          </a:p>
          <a:p>
            <a:r>
              <a:rPr lang="nl-NL" dirty="0" smtClean="0"/>
              <a:t>Hij geeft een sprekend voorbeeld in de vorm van een humoristisch of spannend verhaaltje.</a:t>
            </a:r>
            <a:endParaRPr lang="nl-NL" dirty="0"/>
          </a:p>
        </p:txBody>
      </p:sp>
    </p:spTree>
    <p:custDataLst>
      <p:tags r:id="rId1"/>
    </p:custDataLst>
    <p:extLst>
      <p:ext uri="{BB962C8B-B14F-4D97-AF65-F5344CB8AC3E}">
        <p14:creationId xmlns:p14="http://schemas.microsoft.com/office/powerpoint/2010/main" val="4166844344"/>
      </p:ext>
    </p:extLst>
  </p:cSld>
  <p:clrMapOvr>
    <a:masterClrMapping/>
  </p:clrMapOvr>
  <mc:AlternateContent xmlns:mc="http://schemas.openxmlformats.org/markup-compatibility/2006">
    <mc:Choice xmlns:p14="http://schemas.microsoft.com/office/powerpoint/2010/main" Requires="p14">
      <p:transition spd="slow" p14:dur="2000" advTm="26317"/>
    </mc:Choice>
    <mc:Fallback>
      <p:transition spd="slow" advTm="263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Middenstuk </a:t>
            </a:r>
            <a:endParaRPr lang="nl-NL" dirty="0"/>
          </a:p>
        </p:txBody>
      </p:sp>
      <p:sp>
        <p:nvSpPr>
          <p:cNvPr id="3" name="Tijdelijke aanduiding voor inhoud 2"/>
          <p:cNvSpPr>
            <a:spLocks noGrp="1"/>
          </p:cNvSpPr>
          <p:nvPr>
            <p:ph idx="1"/>
          </p:nvPr>
        </p:nvSpPr>
        <p:spPr/>
        <p:txBody>
          <a:bodyPr/>
          <a:lstStyle/>
          <a:p>
            <a:pPr marL="0" indent="0" algn="ctr">
              <a:buNone/>
            </a:pPr>
            <a:r>
              <a:rPr lang="nl-NL" dirty="0" smtClean="0"/>
              <a:t>Het middenstuk is het grootste deel van de tekst. Hierin werkt de schrijver namelijk zijn onderwerp uit door bijvoorbeeld </a:t>
            </a:r>
            <a:r>
              <a:rPr lang="nl-NL" i="1" dirty="0" smtClean="0"/>
              <a:t>verklaringen, voorbeelden </a:t>
            </a:r>
            <a:r>
              <a:rPr lang="nl-NL" dirty="0" smtClean="0"/>
              <a:t>en </a:t>
            </a:r>
            <a:r>
              <a:rPr lang="nl-NL" i="1" dirty="0" smtClean="0"/>
              <a:t>oplossingen</a:t>
            </a:r>
            <a:r>
              <a:rPr lang="nl-NL" dirty="0" smtClean="0"/>
              <a:t> te geven.</a:t>
            </a:r>
            <a:endParaRPr lang="nl-NL" dirty="0"/>
          </a:p>
        </p:txBody>
      </p:sp>
    </p:spTree>
    <p:extLst>
      <p:ext uri="{BB962C8B-B14F-4D97-AF65-F5344CB8AC3E}">
        <p14:creationId xmlns:p14="http://schemas.microsoft.com/office/powerpoint/2010/main" val="3399673177"/>
      </p:ext>
    </p:extLst>
  </p:cSld>
  <p:clrMapOvr>
    <a:masterClrMapping/>
  </p:clrMapOvr>
  <mc:AlternateContent xmlns:mc="http://schemas.openxmlformats.org/markup-compatibility/2006">
    <mc:Choice xmlns:p14="http://schemas.microsoft.com/office/powerpoint/2010/main" Requires="p14">
      <p:transition spd="slow" p14:dur="2000" advTm="12073"/>
    </mc:Choice>
    <mc:Fallback>
      <p:transition spd="slow" advTm="1207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Slot </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lgn="ctr">
              <a:buNone/>
            </a:pPr>
            <a:r>
              <a:rPr lang="nl-NL" dirty="0" smtClean="0"/>
              <a:t>Het </a:t>
            </a:r>
            <a:r>
              <a:rPr lang="nl-NL" b="1" dirty="0" smtClean="0"/>
              <a:t>slot</a:t>
            </a:r>
            <a:r>
              <a:rPr lang="nl-NL" dirty="0" smtClean="0"/>
              <a:t> is het laatste deel van de tekst. In het slot geeft de schrijver een afronding van hetgeen hij in de </a:t>
            </a:r>
            <a:r>
              <a:rPr lang="nl-NL" i="1" dirty="0" smtClean="0"/>
              <a:t>uitwerking</a:t>
            </a:r>
            <a:r>
              <a:rPr lang="nl-NL" dirty="0" smtClean="0"/>
              <a:t> (middenstuk) over zijn onderwerp heeft geschreven. </a:t>
            </a:r>
            <a:r>
              <a:rPr lang="nl-NL" b="1" u="sng" dirty="0" smtClean="0"/>
              <a:t>Hij kan dat op de volgende manieren doen:</a:t>
            </a:r>
          </a:p>
          <a:p>
            <a:r>
              <a:rPr lang="nl-NL" dirty="0" smtClean="0"/>
              <a:t>Een samenvatting geven van de hoofdzaken;</a:t>
            </a:r>
          </a:p>
          <a:p>
            <a:r>
              <a:rPr lang="nl-NL" dirty="0" smtClean="0"/>
              <a:t>Een afrondende conclusie geven;</a:t>
            </a:r>
          </a:p>
          <a:p>
            <a:r>
              <a:rPr lang="nl-NL" dirty="0" smtClean="0"/>
              <a:t>Een korte samenvatting gevolgd door een conclusie geven;</a:t>
            </a:r>
          </a:p>
          <a:p>
            <a:r>
              <a:rPr lang="nl-NL" dirty="0" smtClean="0"/>
              <a:t>Een ‘pakkende’ uitspraak geven – aansluitend op de inleiding- om het geheel af te sluiten. </a:t>
            </a:r>
            <a:endParaRPr lang="nl-NL" dirty="0"/>
          </a:p>
        </p:txBody>
      </p:sp>
    </p:spTree>
    <p:custDataLst>
      <p:tags r:id="rId1"/>
    </p:custDataLst>
    <p:extLst>
      <p:ext uri="{BB962C8B-B14F-4D97-AF65-F5344CB8AC3E}">
        <p14:creationId xmlns:p14="http://schemas.microsoft.com/office/powerpoint/2010/main" val="4280988926"/>
      </p:ext>
    </p:extLst>
  </p:cSld>
  <p:clrMapOvr>
    <a:masterClrMapping/>
  </p:clrMapOvr>
  <mc:AlternateContent xmlns:mc="http://schemas.openxmlformats.org/markup-compatibility/2006">
    <mc:Choice xmlns:p14="http://schemas.microsoft.com/office/powerpoint/2010/main" Requires="p14">
      <p:transition spd="slow" p14:dur="2000" advTm="40653"/>
    </mc:Choice>
    <mc:Fallback>
      <p:transition spd="slow" advTm="406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Onderwerp</a:t>
            </a:r>
            <a:endParaRPr lang="nl-NL" dirty="0"/>
          </a:p>
        </p:txBody>
      </p:sp>
      <p:sp>
        <p:nvSpPr>
          <p:cNvPr id="3" name="Tijdelijke aanduiding voor inhoud 2"/>
          <p:cNvSpPr>
            <a:spLocks noGrp="1"/>
          </p:cNvSpPr>
          <p:nvPr>
            <p:ph idx="1"/>
          </p:nvPr>
        </p:nvSpPr>
        <p:spPr/>
        <p:txBody>
          <a:bodyPr/>
          <a:lstStyle/>
          <a:p>
            <a:r>
              <a:rPr lang="nl-NL" dirty="0" smtClean="0"/>
              <a:t>Iedere tekst gaat ergens over, dat is het </a:t>
            </a:r>
            <a:r>
              <a:rPr lang="nl-NL" i="1" dirty="0" smtClean="0"/>
              <a:t>onderwerp </a:t>
            </a:r>
            <a:r>
              <a:rPr lang="nl-NL" dirty="0" smtClean="0"/>
              <a:t>van de tekst. </a:t>
            </a:r>
          </a:p>
          <a:p>
            <a:r>
              <a:rPr lang="nl-NL" dirty="0" smtClean="0"/>
              <a:t>Het onderwerp van een tekst kan aangegeven worden met één of enkele woorden. </a:t>
            </a:r>
          </a:p>
          <a:p>
            <a:r>
              <a:rPr lang="nl-NL" dirty="0" smtClean="0"/>
              <a:t>Het onderwerp is dus de kortst mogelijke samenvatting van de tekst.</a:t>
            </a:r>
            <a:endParaRPr lang="nl-NL" dirty="0"/>
          </a:p>
        </p:txBody>
      </p:sp>
    </p:spTree>
    <p:custDataLst>
      <p:tags r:id="rId1"/>
    </p:custDataLst>
    <p:extLst>
      <p:ext uri="{BB962C8B-B14F-4D97-AF65-F5344CB8AC3E}">
        <p14:creationId xmlns:p14="http://schemas.microsoft.com/office/powerpoint/2010/main" val="1134842308"/>
      </p:ext>
    </p:extLst>
  </p:cSld>
  <p:clrMapOvr>
    <a:masterClrMapping/>
  </p:clrMapOvr>
  <mc:AlternateContent xmlns:mc="http://schemas.openxmlformats.org/markup-compatibility/2006">
    <mc:Choice xmlns:p14="http://schemas.microsoft.com/office/powerpoint/2010/main" Requires="p14">
      <p:transition spd="slow" p14:dur="2000" advTm="30265"/>
    </mc:Choice>
    <mc:Fallback>
      <p:transition spd="slow" advTm="302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Hoofdgedachte </a:t>
            </a:r>
            <a:endParaRPr lang="nl-NL" dirty="0"/>
          </a:p>
        </p:txBody>
      </p:sp>
      <p:sp>
        <p:nvSpPr>
          <p:cNvPr id="3" name="Tijdelijke aanduiding voor inhoud 2"/>
          <p:cNvSpPr>
            <a:spLocks noGrp="1"/>
          </p:cNvSpPr>
          <p:nvPr>
            <p:ph idx="1"/>
          </p:nvPr>
        </p:nvSpPr>
        <p:spPr/>
        <p:txBody>
          <a:bodyPr/>
          <a:lstStyle/>
          <a:p>
            <a:pPr marL="0" indent="0" algn="ctr">
              <a:buNone/>
            </a:pPr>
            <a:r>
              <a:rPr lang="nl-NL" dirty="0" smtClean="0"/>
              <a:t>Wat er over het onderwerp verteld wordt, noemen we de </a:t>
            </a:r>
            <a:r>
              <a:rPr lang="nl-NL" b="1" dirty="0" smtClean="0"/>
              <a:t>hoofdgedachte</a:t>
            </a:r>
            <a:r>
              <a:rPr lang="nl-NL" dirty="0" smtClean="0"/>
              <a:t> van de tekst.</a:t>
            </a:r>
          </a:p>
          <a:p>
            <a:r>
              <a:rPr lang="nl-NL" dirty="0" smtClean="0"/>
              <a:t>Het is de samenvatting van de tekst in één enkele zin.</a:t>
            </a:r>
          </a:p>
          <a:p>
            <a:r>
              <a:rPr lang="nl-NL" dirty="0" smtClean="0"/>
              <a:t>In de hoofdgedachte staat dus over wie/wat de tekst gaat en wat daarmee gebeurt. </a:t>
            </a:r>
            <a:endParaRPr lang="nl-NL" dirty="0"/>
          </a:p>
        </p:txBody>
      </p:sp>
    </p:spTree>
    <p:custDataLst>
      <p:tags r:id="rId1"/>
    </p:custDataLst>
    <p:extLst>
      <p:ext uri="{BB962C8B-B14F-4D97-AF65-F5344CB8AC3E}">
        <p14:creationId xmlns:p14="http://schemas.microsoft.com/office/powerpoint/2010/main" val="2660308236"/>
      </p:ext>
    </p:extLst>
  </p:cSld>
  <p:clrMapOvr>
    <a:masterClrMapping/>
  </p:clrMapOvr>
  <mc:AlternateContent xmlns:mc="http://schemas.openxmlformats.org/markup-compatibility/2006">
    <mc:Choice xmlns:p14="http://schemas.microsoft.com/office/powerpoint/2010/main" Requires="p14">
      <p:transition spd="slow" p14:dur="2000" advTm="31259"/>
    </mc:Choice>
    <mc:Fallback>
      <p:transition spd="slow" advTm="312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Alinea’s</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lgn="ctr">
              <a:buNone/>
            </a:pPr>
            <a:r>
              <a:rPr lang="nl-NL" dirty="0" smtClean="0"/>
              <a:t>Een tekst bestaat zoals je eerder gelezen hebt uit de opbouw: inleiding, middenstuk en slot. Deze drie onderdelen bestaan weer uit alinea’s. </a:t>
            </a:r>
          </a:p>
          <a:p>
            <a:r>
              <a:rPr lang="nl-NL" dirty="0" smtClean="0"/>
              <a:t>Een </a:t>
            </a:r>
            <a:r>
              <a:rPr lang="nl-NL" b="1" dirty="0" smtClean="0"/>
              <a:t>alinea</a:t>
            </a:r>
            <a:r>
              <a:rPr lang="nl-NL" dirty="0" smtClean="0"/>
              <a:t> is een groep zinnen die een eigen onderdeel behandelt van het totale onderwerp dat in de hele tekst wordt beschreven. In iedere alinea komt dus een nieuwe kant van de zaak aan de orde.</a:t>
            </a:r>
          </a:p>
          <a:p>
            <a:r>
              <a:rPr lang="nl-NL" dirty="0" smtClean="0"/>
              <a:t>Alinea’s zijn te </a:t>
            </a:r>
            <a:r>
              <a:rPr lang="nl-NL" b="1" dirty="0" smtClean="0"/>
              <a:t>herkennen</a:t>
            </a:r>
            <a:r>
              <a:rPr lang="nl-NL" dirty="0" smtClean="0"/>
              <a:t> aan het feit dat ze meestal tussen </a:t>
            </a:r>
            <a:r>
              <a:rPr lang="nl-NL" i="1" dirty="0" smtClean="0"/>
              <a:t>witregels</a:t>
            </a:r>
            <a:r>
              <a:rPr lang="nl-NL" dirty="0" smtClean="0"/>
              <a:t> staan.</a:t>
            </a:r>
            <a:endParaRPr lang="nl-NL" dirty="0"/>
          </a:p>
        </p:txBody>
      </p:sp>
    </p:spTree>
    <p:custDataLst>
      <p:tags r:id="rId1"/>
    </p:custDataLst>
    <p:extLst>
      <p:ext uri="{BB962C8B-B14F-4D97-AF65-F5344CB8AC3E}">
        <p14:creationId xmlns:p14="http://schemas.microsoft.com/office/powerpoint/2010/main" val="1869978133"/>
      </p:ext>
    </p:extLst>
  </p:cSld>
  <p:clrMapOvr>
    <a:masterClrMapping/>
  </p:clrMapOvr>
  <mc:AlternateContent xmlns:mc="http://schemas.openxmlformats.org/markup-compatibility/2006">
    <mc:Choice xmlns:p14="http://schemas.microsoft.com/office/powerpoint/2010/main" Requires="p14">
      <p:transition spd="slow" p14:dur="2000" advTm="34818"/>
    </mc:Choice>
    <mc:Fallback>
      <p:transition spd="slow" advTm="348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5|2.2|2.6|2"/>
</p:tagLst>
</file>

<file path=ppt/tags/tag2.xml><?xml version="1.0" encoding="utf-8"?>
<p:tagLst xmlns:a="http://schemas.openxmlformats.org/drawingml/2006/main" xmlns:r="http://schemas.openxmlformats.org/officeDocument/2006/relationships" xmlns:p="http://schemas.openxmlformats.org/presentationml/2006/main">
  <p:tag name="TIMING" val="|2.8|8"/>
</p:tagLst>
</file>

<file path=ppt/tags/tag3.xml><?xml version="1.0" encoding="utf-8"?>
<p:tagLst xmlns:a="http://schemas.openxmlformats.org/drawingml/2006/main" xmlns:r="http://schemas.openxmlformats.org/officeDocument/2006/relationships" xmlns:p="http://schemas.openxmlformats.org/presentationml/2006/main">
  <p:tag name="TIMING" val="|10.2|11.3"/>
</p:tagLst>
</file>

<file path=ppt/tags/tag4.xml><?xml version="1.0" encoding="utf-8"?>
<p:tagLst xmlns:a="http://schemas.openxmlformats.org/drawingml/2006/main" xmlns:r="http://schemas.openxmlformats.org/officeDocument/2006/relationships" xmlns:p="http://schemas.openxmlformats.org/presentationml/2006/main">
  <p:tag name="TIMING" val="|13.1|6.2|6.3|5.9"/>
</p:tagLst>
</file>

<file path=ppt/tags/tag5.xml><?xml version="1.0" encoding="utf-8"?>
<p:tagLst xmlns:a="http://schemas.openxmlformats.org/drawingml/2006/main" xmlns:r="http://schemas.openxmlformats.org/officeDocument/2006/relationships" xmlns:p="http://schemas.openxmlformats.org/presentationml/2006/main">
  <p:tag name="TIMING" val="|3|8|10"/>
</p:tagLst>
</file>

<file path=ppt/tags/tag6.xml><?xml version="1.0" encoding="utf-8"?>
<p:tagLst xmlns:a="http://schemas.openxmlformats.org/drawingml/2006/main" xmlns:r="http://schemas.openxmlformats.org/officeDocument/2006/relationships" xmlns:p="http://schemas.openxmlformats.org/presentationml/2006/main">
  <p:tag name="TIMING" val="|7.8|9.2"/>
</p:tagLst>
</file>

<file path=ppt/tags/tag7.xml><?xml version="1.0" encoding="utf-8"?>
<p:tagLst xmlns:a="http://schemas.openxmlformats.org/drawingml/2006/main" xmlns:r="http://schemas.openxmlformats.org/officeDocument/2006/relationships" xmlns:p="http://schemas.openxmlformats.org/presentationml/2006/main">
  <p:tag name="TIMING" val="|8.8|16.6"/>
</p:tagLst>
</file>

<file path=ppt/tags/tag8.xml><?xml version="1.0" encoding="utf-8"?>
<p:tagLst xmlns:a="http://schemas.openxmlformats.org/drawingml/2006/main" xmlns:r="http://schemas.openxmlformats.org/officeDocument/2006/relationships" xmlns:p="http://schemas.openxmlformats.org/presentationml/2006/main">
  <p:tag name="TIMING" val="|11|7.3"/>
</p:tagLst>
</file>

<file path=ppt/tags/tag9.xml><?xml version="1.0" encoding="utf-8"?>
<p:tagLst xmlns:a="http://schemas.openxmlformats.org/drawingml/2006/main" xmlns:r="http://schemas.openxmlformats.org/officeDocument/2006/relationships" xmlns:p="http://schemas.openxmlformats.org/presentationml/2006/main">
  <p:tag name="TIMING" val="|2.8|7.8|9.2|7.3|8.2|5.2|8.5"/>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581</Words>
  <Application>Microsoft Office PowerPoint</Application>
  <PresentationFormat>Diavoorstelling (4:3)</PresentationFormat>
  <Paragraphs>51</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Tekstverklaring </vt:lpstr>
      <vt:lpstr>Uit welke onderdelen bestaat een tekst?</vt:lpstr>
      <vt:lpstr>Titel </vt:lpstr>
      <vt:lpstr>Inleiding </vt:lpstr>
      <vt:lpstr>Middenstuk </vt:lpstr>
      <vt:lpstr>Slot </vt:lpstr>
      <vt:lpstr>Onderwerp</vt:lpstr>
      <vt:lpstr>Hoofdgedachte </vt:lpstr>
      <vt:lpstr>Alinea’s</vt:lpstr>
      <vt:lpstr>kernzinnen</vt:lpstr>
      <vt:lpstr>Samenvatten </vt:lpstr>
    </vt:vector>
  </TitlesOfParts>
  <Company>Trinitas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Tekstverklaring</dc:title>
  <dc:creator>Nine</dc:creator>
  <cp:lastModifiedBy>Nine</cp:lastModifiedBy>
  <cp:revision>6</cp:revision>
  <dcterms:created xsi:type="dcterms:W3CDTF">2015-06-07T09:36:33Z</dcterms:created>
  <dcterms:modified xsi:type="dcterms:W3CDTF">2015-06-08T18:25:28Z</dcterms:modified>
</cp:coreProperties>
</file>